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IBM Plex Sans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IBMPlexSans-regular.fntdata"/><Relationship Id="rId41" Type="http://schemas.openxmlformats.org/officeDocument/2006/relationships/slide" Target="slides/slide36.xml"/><Relationship Id="rId44" Type="http://schemas.openxmlformats.org/officeDocument/2006/relationships/font" Target="fonts/IBMPlexSans-italic.fntdata"/><Relationship Id="rId43" Type="http://schemas.openxmlformats.org/officeDocument/2006/relationships/font" Target="fonts/IBMPlexSans-bold.fntdata"/><Relationship Id="rId46" Type="http://schemas.openxmlformats.org/officeDocument/2006/relationships/font" Target="fonts/Roboto-regular.fntdata"/><Relationship Id="rId45" Type="http://schemas.openxmlformats.org/officeDocument/2006/relationships/font" Target="fonts/IBMPlex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slides-timer/nfhjdkmpebifdelclimjfaackjhiglpc/related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54964b37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54964b37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“Титульник”.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a3033b4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a3033b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4a3033b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4a3033b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3a3cb563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3a3cb563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4a3033b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4a3033b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4a3033b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4a3033b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4a3033b4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4a3033b4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4a3033b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4a3033b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4a3033b4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24a3033b4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5d49759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5d49759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3727642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3727642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d497594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d497594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727642f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727642f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383a076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383a076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383a076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383a076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83a0764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83a0764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383a076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383a076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3727642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3727642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3a3cb563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3a3cb563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3a3cb563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3a3cb56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3a3cb563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3a3cb563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3a3cb563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3a3cb563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d497594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d497594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3a3cb563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3a3cb563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таймер с обратным отсчетом времени. Работает только в браузере Гугл Хром с расширением </a:t>
            </a:r>
            <a:r>
              <a:rPr lang="ru" u="sng">
                <a:solidFill>
                  <a:schemeClr val="hlink"/>
                </a:solidFill>
                <a:hlinkClick r:id="rId2"/>
              </a:rPr>
              <a:t>SlidesTimer</a:t>
            </a:r>
            <a:r>
              <a:rPr lang="ru"/>
              <a:t>. Просто установи его, обнови страницу с презентацией и впиши нужное время для обратного отсчета. Очень удобная штука!</a:t>
            </a:r>
            <a:br>
              <a:rPr lang="ru"/>
            </a:br>
            <a:r>
              <a:rPr lang="ru"/>
              <a:t>Только не двигай ее, она выровнена так специально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3a3cb563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3a3cb56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3292ca0de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3292ca0de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3292ca0de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3292ca0de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3292ca0de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23292ca0de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4a3033b4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24a3033b4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3292ca0de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3292ca0de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 совсем. Но всегда используем в конце презентации.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16d790f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16d790f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3292ca0de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3292ca0de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a3cb563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a3cb56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a3033b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a3033b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4a3033b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4a3033b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4a3033b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4a3033b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5" name="Google Shape;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BM Plex Sans SemiBold"/>
              <a:buNone/>
              <a:defRPr sz="3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3" name="Google Shape;12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71975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2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>
            <p:ph idx="3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idx="2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3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4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5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6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7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8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9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13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4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5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0" name="Google Shape;1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2" name="Google Shape;172;p34"/>
          <p:cNvSpPr txBox="1"/>
          <p:nvPr>
            <p:ph idx="9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p34"/>
          <p:cNvSpPr txBox="1"/>
          <p:nvPr>
            <p:ph idx="13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34"/>
          <p:cNvSpPr txBox="1"/>
          <p:nvPr>
            <p:ph idx="14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4"/>
          <p:cNvSpPr txBox="1"/>
          <p:nvPr>
            <p:ph idx="15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176" name="Google Shape;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2" type="subTitle"/>
          </p:nvPr>
        </p:nvSpPr>
        <p:spPr>
          <a:xfrm>
            <a:off x="3805200" y="144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2" name="Google Shape;18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idx="3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25"/>
            <a:ext cx="387050" cy="3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5" name="Google Shape;20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8" name="Google Shape;2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24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2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3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4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0"/>
          <p:cNvSpPr txBox="1"/>
          <p:nvPr>
            <p:ph idx="5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6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40"/>
          <p:cNvSpPr txBox="1"/>
          <p:nvPr>
            <p:ph idx="7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40"/>
          <p:cNvSpPr txBox="1"/>
          <p:nvPr>
            <p:ph idx="8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idx="9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4" name="Google Shape;244;p41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1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1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0">
  <p:cSld name="1_Title slide 5_2_1_1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9">
  <p:cSld name="1_Title slide 5_2_1_10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3" name="Google Shape;26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ools.seo-zona.ru/postget.html" TargetMode="External"/><Relationship Id="rId4" Type="http://schemas.openxmlformats.org/officeDocument/2006/relationships/hyperlink" Target="https://nalog.ru" TargetMode="External"/><Relationship Id="rId5" Type="http://schemas.openxmlformats.org/officeDocument/2006/relationships/hyperlink" Target="https://nalog.ru" TargetMode="External"/><Relationship Id="rId6" Type="http://schemas.openxmlformats.org/officeDocument/2006/relationships/hyperlink" Target="https://yandex.ru/search/" TargetMode="External"/><Relationship Id="rId7" Type="http://schemas.openxmlformats.org/officeDocument/2006/relationships/hyperlink" Target="https://yandex.ru/searc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tools.seo-zona.ru/postget.html" TargetMode="External"/><Relationship Id="rId5" Type="http://schemas.openxmlformats.org/officeDocument/2006/relationships/hyperlink" Target="https://nalog.ru" TargetMode="External"/><Relationship Id="rId6" Type="http://schemas.openxmlformats.org/officeDocument/2006/relationships/hyperlink" Target="https://nalog.ru" TargetMode="External"/><Relationship Id="rId7" Type="http://schemas.openxmlformats.org/officeDocument/2006/relationships/hyperlink" Target="https://yandex.ru/search/" TargetMode="External"/><Relationship Id="rId8" Type="http://schemas.openxmlformats.org/officeDocument/2006/relationships/hyperlink" Target="https://yandex.ru/search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isk.yandex.ru/d/VgB_TGvj_QgCcA" TargetMode="External"/><Relationship Id="rId4" Type="http://schemas.openxmlformats.org/officeDocument/2006/relationships/hyperlink" Target="https://www.tutorialspoint.com/online_xml_editor.htm" TargetMode="External"/><Relationship Id="rId5" Type="http://schemas.openxmlformats.org/officeDocument/2006/relationships/hyperlink" Target="https://www.tutorialspoint.com/online_xml_editor.htm" TargetMode="External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disk.yandex.ru/d/VgB_TGvj_QgCcA" TargetMode="External"/><Relationship Id="rId5" Type="http://schemas.openxmlformats.org/officeDocument/2006/relationships/hyperlink" Target="https://www.tutorialspoint.com/online_xml_editor.htm" TargetMode="External"/><Relationship Id="rId6" Type="http://schemas.openxmlformats.org/officeDocument/2006/relationships/hyperlink" Target="https://www.tutorialspoint.com/online_xml_editor.htm" TargetMode="External"/><Relationship Id="rId7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isk.yandex.ru/d/UXr8O73cEhZtlg" TargetMode="External"/><Relationship Id="rId4" Type="http://schemas.openxmlformats.org/officeDocument/2006/relationships/hyperlink" Target="https://awebanalysis.com/ru/json-parser-online/" TargetMode="External"/><Relationship Id="rId5" Type="http://schemas.openxmlformats.org/officeDocument/2006/relationships/hyperlink" Target="https://awebanalysis.com/ru/json-parser-online/" TargetMode="External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disk.yandex.ru/d/UXr8O73cEhZtlg" TargetMode="External"/><Relationship Id="rId5" Type="http://schemas.openxmlformats.org/officeDocument/2006/relationships/hyperlink" Target="https://awebanalysis.com/ru/json-parser-online/" TargetMode="External"/><Relationship Id="rId6" Type="http://schemas.openxmlformats.org/officeDocument/2006/relationships/hyperlink" Target="https://awebanalysis.com/ru/json-parser-online/" TargetMode="External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12700" marR="118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</a:t>
            </a:r>
            <a:endParaRPr/>
          </a:p>
        </p:txBody>
      </p:sp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JSON и XML - основные формата передачи данных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825" y="352675"/>
            <a:ext cx="3325527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расширяемый язык разметки. Используется для хранения и передачи данных.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XML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4" name="Google Shape;364;p5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расширяемый язык разметки. Используется для хранения и передачи данных.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0" name="Google Shape;370;p5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XML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1" name="Google Shape;371;p5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idx="1" type="subTitle"/>
          </p:nvPr>
        </p:nvSpPr>
        <p:spPr>
          <a:xfrm>
            <a:off x="540000" y="2951000"/>
            <a:ext cx="8064000" cy="15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нет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зависимости от того, какой стиль API.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Будет ли данный XML код well formed?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5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34175"/>
            <a:ext cx="8064000" cy="168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1" type="subTitle"/>
          </p:nvPr>
        </p:nvSpPr>
        <p:spPr>
          <a:xfrm>
            <a:off x="540000" y="2951000"/>
            <a:ext cx="8064000" cy="15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нет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зависимости от того, какой стиль API.</a:t>
            </a: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85" name="Google Shape;385;p5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Будет ли данный XML код well formed?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6" name="Google Shape;386;p5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34175"/>
            <a:ext cx="8064000" cy="168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текстовый формат обмена данными, основанный на JavaScript.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расширяемый язык разметки. Используется для хранения и передачи данных.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3" name="Google Shape;393;p5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JSON 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4" name="Google Shape;394;p5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текстовый формат обмена данными, основанный на JavaScript.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расширяемый язык разметки. Используется для хранения и передачи данных.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JSON 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5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idx="1" type="subTitle"/>
          </p:nvPr>
        </p:nvSpPr>
        <p:spPr>
          <a:xfrm>
            <a:off x="540000" y="2951000"/>
            <a:ext cx="8064000" cy="15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нет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зависимости от того, какой стиль API.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07" name="Google Shape;407;p5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Будет ли данный JSON код well formed?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5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94250"/>
            <a:ext cx="8064000" cy="1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idx="1" type="subTitle"/>
          </p:nvPr>
        </p:nvSpPr>
        <p:spPr>
          <a:xfrm>
            <a:off x="540000" y="2951000"/>
            <a:ext cx="8064000" cy="15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нет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да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 зависимости от того, какой стиль API.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highlight>
                  <a:schemeClr val="lt1"/>
                </a:highlight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15" name="Google Shape;415;p6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Будет ли данный JSON код well formed?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p6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094250"/>
            <a:ext cx="8064000" cy="1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23" name="Google Shape;423;p61"/>
          <p:cNvSpPr txBox="1"/>
          <p:nvPr>
            <p:ph idx="1" type="subTitle"/>
          </p:nvPr>
        </p:nvSpPr>
        <p:spPr>
          <a:xfrm>
            <a:off x="468000" y="3600600"/>
            <a:ext cx="5400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2"/>
                </a:solidFill>
              </a:rPr>
              <a:t>Семинар 5. JSON и XML - основные формата передачи данных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29" name="Google Shape;429;p62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помощью онлайн-сервиса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https://tools.seo-zona.ru/postget.html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Отправьте </a:t>
            </a: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запрос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https://nalog.ru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Отправьте </a:t>
            </a: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запрос (имя: text, значение: котики)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https://yandex.ru/search/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Объясните разницу между методами и полученными результатами.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sp>
        <p:nvSpPr>
          <p:cNvPr id="431" name="Google Shape;431;p62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</a:t>
            </a:r>
            <a:br>
              <a:rPr lang="ru"/>
            </a:br>
            <a:r>
              <a:rPr lang="ru"/>
              <a:t>Веб-технологии: вчера, сегодня, завтра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2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8" name="Google Shape;278;p45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3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79" name="Google Shape;279;p45"/>
          <p:cNvCxnSpPr>
            <a:stCxn id="276" idx="6"/>
            <a:endCxn id="27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5"/>
          <p:cNvCxnSpPr>
            <a:stCxn id="277" idx="6"/>
            <a:endCxn id="27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5"/>
          <p:cNvCxnSpPr>
            <a:stCxn id="278" idx="6"/>
            <a:endCxn id="28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84" name="Google Shape;284;p45"/>
          <p:cNvCxnSpPr>
            <a:stCxn id="283" idx="6"/>
            <a:endCxn id="28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5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6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86" name="Google Shape;286;p45"/>
          <p:cNvCxnSpPr>
            <a:stCxn id="28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5"/>
          <p:cNvCxnSpPr>
            <a:endCxn id="28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5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7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8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90" name="Google Shape;290;p45"/>
          <p:cNvCxnSpPr>
            <a:stCxn id="285" idx="6"/>
            <a:endCxn id="28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5"/>
          <p:cNvCxnSpPr>
            <a:stCxn id="288" idx="6"/>
            <a:endCxn id="28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5"/>
          <p:cNvCxnSpPr>
            <a:stCxn id="28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5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9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94" name="Google Shape;294;p45"/>
          <p:cNvCxnSpPr>
            <a:stCxn id="293" idx="6"/>
            <a:endCxn id="295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5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10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96" name="Google Shape;296;p45"/>
          <p:cNvCxnSpPr>
            <a:endCxn id="293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5"/>
          <p:cNvSpPr txBox="1"/>
          <p:nvPr>
            <p:ph idx="2" type="subTitle"/>
          </p:nvPr>
        </p:nvSpPr>
        <p:spPr>
          <a:xfrm>
            <a:off x="540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Лекция 3. Основы JavaScript для начинающих разработчиков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45"/>
          <p:cNvSpPr txBox="1"/>
          <p:nvPr>
            <p:ph idx="3" type="subTitle"/>
          </p:nvPr>
        </p:nvSpPr>
        <p:spPr>
          <a:xfrm>
            <a:off x="540000" y="39528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Лекция 5. JSON и XML - основные формата передачи данных</a:t>
            </a:r>
            <a:endParaRPr/>
          </a:p>
        </p:txBody>
      </p: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1: Веб-технологии: вчера, сегодня, завтра</a:t>
            </a:r>
            <a:endParaRPr/>
          </a:p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2646000" y="28764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Основы JavaScript для начинающих разработчиков</a:t>
            </a:r>
            <a:endParaRPr/>
          </a:p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2646000" y="3952800"/>
            <a:ext cx="1746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Семинар 5. JSON и XML - основные формата передачи данных</a:t>
            </a:r>
            <a:endParaRPr/>
          </a:p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/>
              <a:t>2. </a:t>
            </a:r>
            <a:br>
              <a:rPr lang="ru"/>
            </a:br>
            <a:r>
              <a:rPr lang="ru"/>
              <a:t>CSS</a:t>
            </a:r>
            <a:r>
              <a:rPr lang="ru"/>
              <a:t> и HTML – что за звери?</a:t>
            </a:r>
            <a:endParaRPr/>
          </a:p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4752000" y="28764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4. </a:t>
            </a:r>
            <a:r>
              <a:rPr lang="ru">
                <a:solidFill>
                  <a:schemeClr val="dk1"/>
                </a:solidFill>
              </a:rPr>
              <a:t>Основы бэкенда: PHP и MySQL</a:t>
            </a:r>
            <a:endParaRPr/>
          </a:p>
        </p:txBody>
      </p:sp>
      <p:sp>
        <p:nvSpPr>
          <p:cNvPr id="304" name="Google Shape;304;p45"/>
          <p:cNvSpPr txBox="1"/>
          <p:nvPr>
            <p:ph idx="13" type="subTitle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</a:t>
            </a:r>
            <a:br>
              <a:rPr lang="ru"/>
            </a:br>
            <a:r>
              <a:rPr lang="ru"/>
              <a:t>CSS и HTML – что за звери?</a:t>
            </a:r>
            <a:endParaRPr/>
          </a:p>
        </p:txBody>
      </p:sp>
      <p:sp>
        <p:nvSpPr>
          <p:cNvPr id="305" name="Google Shape;305;p45"/>
          <p:cNvSpPr txBox="1"/>
          <p:nvPr>
            <p:ph idx="14" type="subTitle"/>
          </p:nvPr>
        </p:nvSpPr>
        <p:spPr>
          <a:xfrm>
            <a:off x="6858000" y="2876400"/>
            <a:ext cx="1746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4. </a:t>
            </a:r>
            <a:r>
              <a:rPr lang="ru"/>
              <a:t>Основы бэкенда: PHP и MySQL</a:t>
            </a:r>
            <a:endParaRPr/>
          </a:p>
        </p:txBody>
      </p:sp>
      <p:cxnSp>
        <p:nvCxnSpPr>
          <p:cNvPr id="306" name="Google Shape;306;p45"/>
          <p:cNvCxnSpPr>
            <a:endCxn id="276" idx="2"/>
          </p:cNvCxnSpPr>
          <p:nvPr/>
        </p:nvCxnSpPr>
        <p:spPr>
          <a:xfrm>
            <a:off x="-25" y="1615801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308" name="Google Shape;308;p45"/>
          <p:cNvSpPr txBox="1"/>
          <p:nvPr>
            <p:ph idx="16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“Разработчик”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10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7" name="Google Shape;437;p6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38" name="Google Shape;4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536400" y="1260000"/>
            <a:ext cx="5033700" cy="17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 помощью онлайн-сервиса </a:t>
            </a:r>
            <a:r>
              <a:rPr lang="ru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https://tools.seo-zona.ru/postget.html</a:t>
            </a:r>
            <a:endParaRPr sz="11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Отправьте </a:t>
            </a: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запрос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https://nalog.ru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Отправьте </a:t>
            </a: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запрос (имя: text, значение: котики)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https://yandex.ru/search/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Объясните разницу между методами и полученными результатами.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1.</a:t>
            </a:r>
            <a:endParaRPr/>
          </a:p>
        </p:txBody>
      </p:sp>
      <p:sp>
        <p:nvSpPr>
          <p:cNvPr id="446" name="Google Shape;446;p6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80750"/>
            <a:ext cx="3862500" cy="20302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95" y="1380750"/>
            <a:ext cx="4055405" cy="203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54" name="Google Shape;454;p65"/>
          <p:cNvSpPr txBox="1"/>
          <p:nvPr>
            <p:ph idx="1" type="subTitle"/>
          </p:nvPr>
        </p:nvSpPr>
        <p:spPr>
          <a:xfrm>
            <a:off x="536400" y="1260000"/>
            <a:ext cx="50337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XML-документ на основе каталога книг для сайта, который содержит следующие данные: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Файл с таблицей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(*.txt)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https://www.tutorialspoint.com/online_xml_editor.htm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sp>
        <p:nvSpPr>
          <p:cNvPr id="456" name="Google Shape;456;p6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00" y="1925404"/>
            <a:ext cx="3908249" cy="2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15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3" name="Google Shape;463;p6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64" name="Google Shape;4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66" name="Google Shape;466;p66"/>
          <p:cNvSpPr txBox="1"/>
          <p:nvPr>
            <p:ph idx="1" type="subTitle"/>
          </p:nvPr>
        </p:nvSpPr>
        <p:spPr>
          <a:xfrm>
            <a:off x="536400" y="1260000"/>
            <a:ext cx="50337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XML-документ на основе каталога книг для сайта, который содержит следующие данные: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Файл с таблицей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(*.txt)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https://www.tutorialspoint.com/online_xml_editor.htm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400" y="1925404"/>
            <a:ext cx="3908249" cy="2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2.</a:t>
            </a:r>
            <a:endParaRPr/>
          </a:p>
        </p:txBody>
      </p:sp>
      <p:sp>
        <p:nvSpPr>
          <p:cNvPr id="473" name="Google Shape;473;p67"/>
          <p:cNvSpPr txBox="1"/>
          <p:nvPr>
            <p:ph idx="1" type="subTitle"/>
          </p:nvPr>
        </p:nvSpPr>
        <p:spPr>
          <a:xfrm>
            <a:off x="536400" y="1260000"/>
            <a:ext cx="3855600" cy="34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XML-документ на основе каталога книг для сайта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/>
          </a:p>
        </p:txBody>
      </p:sp>
      <p:sp>
        <p:nvSpPr>
          <p:cNvPr id="474" name="Google Shape;474;p6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75" name="Google Shape;4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996" y="720000"/>
            <a:ext cx="3422454" cy="396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1357600" y="3306075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1" name="Google Shape;481;p6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82" name="Google Shape;4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8"/>
          <p:cNvSpPr txBox="1"/>
          <p:nvPr>
            <p:ph type="title"/>
          </p:nvPr>
        </p:nvSpPr>
        <p:spPr>
          <a:xfrm>
            <a:off x="2360250" y="758775"/>
            <a:ext cx="40635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Перерыв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489" name="Google Shape;489;p69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JSON-документ на основе данных о пользователе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сайта, который содержит следующие данные: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Файл с таблицей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(*.txt)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https://awebanalysis.com/ru/json-parser-online/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sp>
        <p:nvSpPr>
          <p:cNvPr id="491" name="Google Shape;491;p6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92" name="Google Shape;49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1817800"/>
            <a:ext cx="4628201" cy="12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15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8" name="Google Shape;498;p7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499" name="Google Shape;4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501" name="Google Shape;501;p70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JSON-документ на основе данных о пользователе </a:t>
            </a:r>
            <a:b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сайта, который содержит следующие данные: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Файл с таблицей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(*.txt)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https://awebanalysis.com/ru/json-parser-online/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000" y="1817800"/>
            <a:ext cx="4628201" cy="12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3.</a:t>
            </a:r>
            <a:endParaRPr/>
          </a:p>
        </p:txBody>
      </p:sp>
      <p:sp>
        <p:nvSpPr>
          <p:cNvPr id="508" name="Google Shape;508;p71"/>
          <p:cNvSpPr txBox="1"/>
          <p:nvPr>
            <p:ph idx="1" type="subTitle"/>
          </p:nvPr>
        </p:nvSpPr>
        <p:spPr>
          <a:xfrm>
            <a:off x="536400" y="1260000"/>
            <a:ext cx="31056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JSON-документ на основе данных о пользователе для сайта, который содержит следующие данные: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Пример, на вашем экране ➜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510" name="Google Shape;5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720000"/>
            <a:ext cx="4183598" cy="3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16" name="Google Shape;516;p72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проверить на Well formed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sp>
        <p:nvSpPr>
          <p:cNvPr id="518" name="Google Shape;518;p72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9" name="Google Shape;5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00" y="1953259"/>
            <a:ext cx="4215598" cy="9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3307500"/>
            <a:ext cx="4215598" cy="8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Цели семинара №5:</a:t>
            </a:r>
            <a:endParaRPr/>
          </a:p>
        </p:txBody>
      </p:sp>
      <p:sp>
        <p:nvSpPr>
          <p:cNvPr id="314" name="Google Shape;314;p46"/>
          <p:cNvSpPr txBox="1"/>
          <p:nvPr>
            <p:ph idx="1" type="subTitle"/>
          </p:nvPr>
        </p:nvSpPr>
        <p:spPr>
          <a:xfrm>
            <a:off x="536400" y="1260000"/>
            <a:ext cx="4713300" cy="60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Получить представление о SOAP и REST.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Научиться читать JSON.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📌"/>
            </a:pPr>
            <a:r>
              <a:rPr lang="ru">
                <a:solidFill>
                  <a:schemeClr val="dk1"/>
                </a:solidFill>
              </a:rPr>
              <a:t>Научиться читать XML.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49777" y="1440000"/>
            <a:ext cx="2830982" cy="32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>
            <p:ph type="title"/>
          </p:nvPr>
        </p:nvSpPr>
        <p:spPr>
          <a:xfrm>
            <a:off x="3948675" y="720000"/>
            <a:ext cx="8064000" cy="92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</a:t>
            </a:r>
            <a:r>
              <a:rPr lang="ru" sz="6000">
                <a:solidFill>
                  <a:schemeClr val="accent1"/>
                </a:solidFill>
              </a:rPr>
              <a:t>05</a:t>
            </a:r>
            <a:r>
              <a:rPr lang="ru" sz="60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:00-&gt;&gt;</a:t>
            </a:r>
            <a:endParaRPr sz="60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6" name="Google Shape;526;p73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527" name="Google Shape;5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29" name="Google Shape;529;p73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проверить на Well formed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0" y="1953259"/>
            <a:ext cx="4215598" cy="9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3307500"/>
            <a:ext cx="4215598" cy="8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Задание 4.</a:t>
            </a:r>
            <a:endParaRPr/>
          </a:p>
        </p:txBody>
      </p:sp>
      <p:sp>
        <p:nvSpPr>
          <p:cNvPr id="537" name="Google Shape;537;p74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sp>
        <p:nvSpPr>
          <p:cNvPr id="538" name="Google Shape;538;p74"/>
          <p:cNvSpPr txBox="1"/>
          <p:nvPr>
            <p:ph idx="1" type="subTitle"/>
          </p:nvPr>
        </p:nvSpPr>
        <p:spPr>
          <a:xfrm>
            <a:off x="536400" y="1260000"/>
            <a:ext cx="50337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Задача: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проверить на Well formed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962684"/>
            <a:ext cx="4215598" cy="9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3307500"/>
            <a:ext cx="4215598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900" y="3307500"/>
            <a:ext cx="4215634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50" y="1962675"/>
            <a:ext cx="4215619" cy="8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548" name="Google Shape;548;p75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Подведем итоги</a:t>
            </a:r>
            <a:endParaRPr/>
          </a:p>
        </p:txBody>
      </p:sp>
      <p:sp>
        <p:nvSpPr>
          <p:cNvPr id="549" name="Google Shape;549;p75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/>
          </a:p>
        </p:txBody>
      </p:sp>
      <p:sp>
        <p:nvSpPr>
          <p:cNvPr id="555" name="Google Shape;555;p76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61" name="Google Shape;561;p77"/>
          <p:cNvSpPr txBox="1"/>
          <p:nvPr>
            <p:ph idx="1" type="subTitle"/>
          </p:nvPr>
        </p:nvSpPr>
        <p:spPr>
          <a:xfrm>
            <a:off x="536400" y="1260000"/>
            <a:ext cx="5460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 №1: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XML на Well formed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564" name="Google Shape;5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640253"/>
            <a:ext cx="5958001" cy="261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70" name="Google Shape;570;p78"/>
          <p:cNvSpPr txBox="1"/>
          <p:nvPr>
            <p:ph idx="1" type="subTitle"/>
          </p:nvPr>
        </p:nvSpPr>
        <p:spPr>
          <a:xfrm>
            <a:off x="536400" y="1260000"/>
            <a:ext cx="5460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 №2: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проверить JSON на Well formed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  <p:pic>
        <p:nvPicPr>
          <p:cNvPr id="573" name="Google Shape;5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603674"/>
            <a:ext cx="5958001" cy="261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вопросы?</a:t>
            </a:r>
            <a:endParaRPr/>
          </a:p>
        </p:txBody>
      </p:sp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540000" y="3633900"/>
            <a:ext cx="8064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Разберемся с домашним заданием</a:t>
            </a:r>
            <a:endParaRPr/>
          </a:p>
        </p:txBody>
      </p:sp>
      <p:sp>
        <p:nvSpPr>
          <p:cNvPr id="323" name="Google Shape;323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/>
          </a:p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Минутка самопроверки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 протокол, а архитектурный стиль.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SOAP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6" name="Google Shape;336;p4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не протокол, а архитектурный стиль.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2" name="Google Shape;342;p5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SOAP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3" name="Google Shape;343;p5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</a:rPr>
              <a:t>не протокол, а архитектурный стиль.</a:t>
            </a:r>
            <a:endParaRPr>
              <a:solidFill>
                <a:schemeClr val="dk1"/>
              </a:solidFill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49" name="Google Shape;349;p5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REST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0" name="Google Shape;350;p5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540000" y="1440000"/>
            <a:ext cx="8064000" cy="30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3"/>
                </a:highlight>
              </a:rPr>
              <a:t>не протокол, а архитектурный стиль.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стандартизированный протокол, который отправляет сообщения с использованием других протоколов, таких как HTTP и др.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9299" lvl="0" marL="374399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одновременно и препроцессор гипертекста (HTML) и серверный язык программирования, и скриптовый интерпретируемый язык.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56" name="Google Shape;356;p5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REST — это…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7" name="Google Shape;357;p52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- основные формата передачи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